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notesMasterIdLst>
    <p:notesMasterId r:id="rId16"/>
  </p:notesMasterIdLst>
  <p:sldIdLst>
    <p:sldId id="265" r:id="rId2"/>
    <p:sldId id="319" r:id="rId3"/>
    <p:sldId id="318" r:id="rId4"/>
    <p:sldId id="320" r:id="rId5"/>
    <p:sldId id="264" r:id="rId6"/>
    <p:sldId id="261" r:id="rId7"/>
    <p:sldId id="262" r:id="rId8"/>
    <p:sldId id="258" r:id="rId9"/>
    <p:sldId id="256" r:id="rId10"/>
    <p:sldId id="257" r:id="rId11"/>
    <p:sldId id="260" r:id="rId12"/>
    <p:sldId id="263" r:id="rId13"/>
    <p:sldId id="259" r:id="rId14"/>
    <p:sldId id="32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11"/>
    <p:restoredTop sz="94715"/>
  </p:normalViewPr>
  <p:slideViewPr>
    <p:cSldViewPr snapToGrid="0" snapToObjects="1">
      <p:cViewPr varScale="1">
        <p:scale>
          <a:sx n="122" d="100"/>
          <a:sy n="122" d="100"/>
        </p:scale>
        <p:origin x="188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2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3676A-A9D5-475F-9586-C98B431E9FA1}" type="datetimeFigureOut">
              <a:rPr lang="en-US" smtClean="0"/>
              <a:t>6/17/20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25D3CA-DB30-41E4-AFA3-B33C85D61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991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>
            <a:extLst>
              <a:ext uri="{FF2B5EF4-FFF2-40B4-BE49-F238E27FC236}">
                <a16:creationId xmlns:a16="http://schemas.microsoft.com/office/drawing/2014/main" id="{CDDB03B1-B1DC-134D-B1FA-0F94FA8B6BA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Notes Placeholder 2">
            <a:extLst>
              <a:ext uri="{FF2B5EF4-FFF2-40B4-BE49-F238E27FC236}">
                <a16:creationId xmlns:a16="http://schemas.microsoft.com/office/drawing/2014/main" id="{8D0E5C66-D44F-5D4A-9AE0-2C731443E44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1) K	2) C	3) D	4) A	5) B	6) E	7) I	8) F	9) J	10) G	11) H</a:t>
            </a:r>
          </a:p>
        </p:txBody>
      </p:sp>
      <p:sp>
        <p:nvSpPr>
          <p:cNvPr id="75780" name="Slide Number Placeholder 3">
            <a:extLst>
              <a:ext uri="{FF2B5EF4-FFF2-40B4-BE49-F238E27FC236}">
                <a16:creationId xmlns:a16="http://schemas.microsoft.com/office/drawing/2014/main" id="{B2F8E448-7C2D-3F4A-9BC5-5E2A1C67F6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13D4AAC-88D5-1542-B1D1-FD76B9BC4887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92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>
            <a:extLst>
              <a:ext uri="{FF2B5EF4-FFF2-40B4-BE49-F238E27FC236}">
                <a16:creationId xmlns:a16="http://schemas.microsoft.com/office/drawing/2014/main" id="{CDDB03B1-B1DC-134D-B1FA-0F94FA8B6BA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Notes Placeholder 2">
            <a:extLst>
              <a:ext uri="{FF2B5EF4-FFF2-40B4-BE49-F238E27FC236}">
                <a16:creationId xmlns:a16="http://schemas.microsoft.com/office/drawing/2014/main" id="{8D0E5C66-D44F-5D4A-9AE0-2C731443E44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1) K	2) C	3) D	4) A	5) B	6) E	7) I	8) F	9) J	10) G	11) H</a:t>
            </a:r>
          </a:p>
        </p:txBody>
      </p:sp>
      <p:sp>
        <p:nvSpPr>
          <p:cNvPr id="75780" name="Slide Number Placeholder 3">
            <a:extLst>
              <a:ext uri="{FF2B5EF4-FFF2-40B4-BE49-F238E27FC236}">
                <a16:creationId xmlns:a16="http://schemas.microsoft.com/office/drawing/2014/main" id="{B2F8E448-7C2D-3F4A-9BC5-5E2A1C67F6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13D4AAC-88D5-1542-B1D1-FD76B9BC4887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635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25D3CA-DB30-41E4-AFA3-B33C85D61C1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358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85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410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38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939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2934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5169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070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9859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3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21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704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977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77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283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56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78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2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6FE81A6B-3FED-B741-AB38-0709114E5B80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69AA953A-4194-5847-9C69-2444AC6F0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3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yQP4UJhNn0I&amp;feature=emb_log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chemistry.about.com/od/chemistryglossary/a/elementdef.htm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B4794-5768-F742-9AAF-795CAAE541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Periodic Table</a:t>
            </a:r>
          </a:p>
        </p:txBody>
      </p:sp>
    </p:spTree>
    <p:extLst>
      <p:ext uri="{BB962C8B-B14F-4D97-AF65-F5344CB8AC3E}">
        <p14:creationId xmlns:p14="http://schemas.microsoft.com/office/powerpoint/2010/main" val="1969716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Periodic Table?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5" y="2770094"/>
            <a:ext cx="4416652" cy="3772789"/>
          </a:xfrm>
        </p:spPr>
        <p:txBody>
          <a:bodyPr>
            <a:normAutofit/>
          </a:bodyPr>
          <a:lstStyle/>
          <a:p>
            <a:r>
              <a:rPr lang="en-US" b="1" dirty="0"/>
              <a:t>A table of the chemical elements arranged in order of atomic number.</a:t>
            </a:r>
          </a:p>
          <a:p>
            <a:r>
              <a:rPr lang="en-US" b="1" dirty="0"/>
              <a:t>Provides the name and chemical symbol of every element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224" y="2560385"/>
            <a:ext cx="1244600" cy="1244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624" y="4465519"/>
            <a:ext cx="12192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6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Periodic Table?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The different rows of elements are called periods. Periods are arranged by their increasing atomic weight. </a:t>
            </a:r>
          </a:p>
          <a:p>
            <a:r>
              <a:rPr lang="en-US" b="1" dirty="0"/>
              <a:t>The vertical columns on the periodic table are called groups. Elements in the same group have similar chemical properties </a:t>
            </a:r>
          </a:p>
        </p:txBody>
      </p:sp>
    </p:spTree>
    <p:extLst>
      <p:ext uri="{BB962C8B-B14F-4D97-AF65-F5344CB8AC3E}">
        <p14:creationId xmlns:p14="http://schemas.microsoft.com/office/powerpoint/2010/main" val="2545693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elements?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562" y="2489200"/>
            <a:ext cx="8847438" cy="3530600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00B0F0"/>
                </a:solidFill>
              </a:rPr>
              <a:t>All elements have a Latin name, which is where the symbols are derived from. </a:t>
            </a:r>
          </a:p>
          <a:p>
            <a:r>
              <a:rPr lang="en-US" sz="3200" dirty="0" err="1"/>
              <a:t>Eg</a:t>
            </a:r>
            <a:r>
              <a:rPr lang="en-US" sz="3200" dirty="0"/>
              <a:t>: The Latin word for lead in </a:t>
            </a:r>
            <a:r>
              <a:rPr lang="en-US" sz="3200" dirty="0" err="1"/>
              <a:t>plumbum</a:t>
            </a:r>
            <a:r>
              <a:rPr lang="en-US" sz="3200" dirty="0"/>
              <a:t>, hence the symbol Pb. </a:t>
            </a:r>
          </a:p>
          <a:p>
            <a:r>
              <a:rPr lang="en-US" sz="3200" dirty="0">
                <a:solidFill>
                  <a:srgbClr val="00B0F0"/>
                </a:solidFill>
              </a:rPr>
              <a:t>The symbols for elements always have a capital, with letters following in lower case. </a:t>
            </a:r>
          </a:p>
        </p:txBody>
      </p:sp>
    </p:spTree>
    <p:extLst>
      <p:ext uri="{BB962C8B-B14F-4D97-AF65-F5344CB8AC3E}">
        <p14:creationId xmlns:p14="http://schemas.microsoft.com/office/powerpoint/2010/main" val="489913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5" y="2250512"/>
            <a:ext cx="7662864" cy="3267169"/>
          </a:xfrm>
        </p:spPr>
        <p:txBody>
          <a:bodyPr>
            <a:normAutofit/>
          </a:bodyPr>
          <a:lstStyle/>
          <a:p>
            <a:r>
              <a:rPr lang="en-US" b="1" dirty="0"/>
              <a:t>Metal</a:t>
            </a:r>
            <a:br>
              <a:rPr lang="en-US" b="1" dirty="0"/>
            </a:br>
            <a:r>
              <a:rPr lang="en-US" dirty="0"/>
              <a:t>-An element that readily forms positive ions and has metallic bonds </a:t>
            </a:r>
            <a:br>
              <a:rPr lang="en-US" dirty="0"/>
            </a:br>
            <a:r>
              <a:rPr lang="en-US" dirty="0"/>
              <a:t>-Characteristics of metal: conduct electricity, malleable and ductile</a:t>
            </a:r>
          </a:p>
          <a:p>
            <a:r>
              <a:rPr lang="en-US" b="1" dirty="0"/>
              <a:t>Non-Metal</a:t>
            </a:r>
            <a:br>
              <a:rPr lang="en-US" b="1" dirty="0"/>
            </a:br>
            <a:r>
              <a:rPr lang="en-US" dirty="0"/>
              <a:t>-An element which is not metal and does not have the same characteristics of metal </a:t>
            </a:r>
          </a:p>
          <a:p>
            <a:r>
              <a:rPr lang="en-US" b="1" dirty="0"/>
              <a:t>Metalloid </a:t>
            </a:r>
            <a:br>
              <a:rPr lang="en-US" b="1" dirty="0"/>
            </a:br>
            <a:r>
              <a:rPr lang="en-US" dirty="0"/>
              <a:t>-An element that has both metallic and nonmetallic properties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954" y="5309124"/>
            <a:ext cx="1885560" cy="141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76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A0B88-22CA-7E4B-8935-8B72633DC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how small is an atom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FC4FD-964B-3E4D-8E8D-CFFE6C73D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https://www.youtube.com/watch?v=yQP4UJhNn0I&amp;feature=emb_logo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22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4" name="Picture 12">
            <a:extLst>
              <a:ext uri="{FF2B5EF4-FFF2-40B4-BE49-F238E27FC236}">
                <a16:creationId xmlns:a16="http://schemas.microsoft.com/office/drawing/2014/main" id="{1064727E-7642-0A4B-A7CE-30B7CF92F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55" name="Title 1">
            <a:extLst>
              <a:ext uri="{FF2B5EF4-FFF2-40B4-BE49-F238E27FC236}">
                <a16:creationId xmlns:a16="http://schemas.microsoft.com/office/drawing/2014/main" id="{D6CFAA22-1752-4444-A1C3-6BB8E1269C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br>
              <a:rPr lang="en-US" altLang="en-US" dirty="0">
                <a:solidFill>
                  <a:schemeClr val="tx1"/>
                </a:solidFill>
                <a:latin typeface="KBPlanetEarth" pitchFamily="2" charset="0"/>
              </a:rPr>
            </a:br>
            <a:r>
              <a:rPr lang="en-US" altLang="en-US" sz="2000" dirty="0">
                <a:solidFill>
                  <a:schemeClr val="tx1"/>
                </a:solidFill>
                <a:latin typeface="KG Miss Kindergarten" pitchFamily="2" charset="0"/>
              </a:rPr>
              <a:t>Match the following definitions with the correct property. </a:t>
            </a:r>
          </a:p>
        </p:txBody>
      </p:sp>
      <p:sp>
        <p:nvSpPr>
          <p:cNvPr id="74756" name="Text Placeholder 2">
            <a:extLst>
              <a:ext uri="{FF2B5EF4-FFF2-40B4-BE49-F238E27FC236}">
                <a16:creationId xmlns:a16="http://schemas.microsoft.com/office/drawing/2014/main" id="{CF237BC8-A330-5F46-BD22-229129796E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1524000"/>
            <a:ext cx="1828800" cy="639763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  <a:latin typeface="KG Miss Kindergarten" pitchFamily="2" charset="0"/>
              </a:rPr>
              <a:t>Properties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FFD3D184-17C2-4445-940F-33D9CB3F9B1C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457200" y="2449513"/>
            <a:ext cx="2667000" cy="3951287"/>
          </a:xfrm>
        </p:spPr>
        <p:txBody>
          <a:bodyPr>
            <a:normAutofit lnSpcReduction="10000"/>
          </a:bodyPr>
          <a:lstStyle/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Conductivity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Ductility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Flammability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Hardness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Luster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Malleability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Oxidation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Reactivity with water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Sensitivity to light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 Solubility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 Toxicity</a:t>
            </a:r>
          </a:p>
        </p:txBody>
      </p:sp>
      <p:sp>
        <p:nvSpPr>
          <p:cNvPr id="74758" name="Text Placeholder 4">
            <a:extLst>
              <a:ext uri="{FF2B5EF4-FFF2-40B4-BE49-F238E27FC236}">
                <a16:creationId xmlns:a16="http://schemas.microsoft.com/office/drawing/2014/main" id="{0FDA1182-8EE0-2F4F-92F3-8BCEE8A8EE8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>
          <a:xfrm>
            <a:off x="5105400" y="1524000"/>
            <a:ext cx="1754188" cy="639763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  <a:latin typeface="KG Miss Kindergarten" pitchFamily="2" charset="0"/>
              </a:rPr>
              <a:t>Definitions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2E6BFDE-288D-624D-A1C5-C6C9D64BBE1B}"/>
              </a:ext>
            </a:extLst>
          </p:cNvPr>
          <p:cNvSpPr>
            <a:spLocks noGrp="1" noChangeArrowheads="1"/>
          </p:cNvSpPr>
          <p:nvPr>
            <p:ph sz="quarter" idx="4"/>
          </p:nvPr>
        </p:nvSpPr>
        <p:spPr>
          <a:xfrm>
            <a:off x="3124200" y="2449513"/>
            <a:ext cx="5562600" cy="3951287"/>
          </a:xfrm>
        </p:spPr>
        <p:txBody>
          <a:bodyPr>
            <a:normAutofit lnSpcReduction="10000"/>
          </a:bodyPr>
          <a:lstStyle/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A resistance to being scratched or dented.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reflect light.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be stretched into wires.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catch on fire.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be hammered into a flat sheet.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react with water.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dissolve in a liquid.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be poisonous.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react with oxygen.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change when exposed to light.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pass electricity or heat through a substance.</a:t>
            </a:r>
          </a:p>
          <a:p>
            <a:pPr marL="457200" indent="-457200">
              <a:buFontTx/>
              <a:buAutoNum type="alphaLcParenR"/>
              <a:defRPr/>
            </a:pPr>
            <a:endParaRPr lang="en-US" altLang="en-US" sz="1650" dirty="0">
              <a:solidFill>
                <a:schemeClr val="bg1"/>
              </a:solidFill>
              <a:latin typeface="KG Miss Kindergarte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5645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4" name="Picture 12">
            <a:extLst>
              <a:ext uri="{FF2B5EF4-FFF2-40B4-BE49-F238E27FC236}">
                <a16:creationId xmlns:a16="http://schemas.microsoft.com/office/drawing/2014/main" id="{1064727E-7642-0A4B-A7CE-30B7CF92F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55" name="Title 1">
            <a:extLst>
              <a:ext uri="{FF2B5EF4-FFF2-40B4-BE49-F238E27FC236}">
                <a16:creationId xmlns:a16="http://schemas.microsoft.com/office/drawing/2014/main" id="{D6CFAA22-1752-4444-A1C3-6BB8E1269C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br>
              <a:rPr lang="en-US" altLang="en-US" dirty="0">
                <a:solidFill>
                  <a:schemeClr val="tx1"/>
                </a:solidFill>
                <a:latin typeface="KBPlanetEarth" pitchFamily="2" charset="0"/>
              </a:rPr>
            </a:br>
            <a:r>
              <a:rPr lang="en-US" altLang="en-US" sz="2000" dirty="0">
                <a:solidFill>
                  <a:schemeClr val="tx1"/>
                </a:solidFill>
                <a:latin typeface="KG Miss Kindergarten" pitchFamily="2" charset="0"/>
              </a:rPr>
              <a:t>Match the following definitions with the correct property. </a:t>
            </a:r>
          </a:p>
        </p:txBody>
      </p:sp>
      <p:sp>
        <p:nvSpPr>
          <p:cNvPr id="74756" name="Text Placeholder 2">
            <a:extLst>
              <a:ext uri="{FF2B5EF4-FFF2-40B4-BE49-F238E27FC236}">
                <a16:creationId xmlns:a16="http://schemas.microsoft.com/office/drawing/2014/main" id="{CF237BC8-A330-5F46-BD22-229129796E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1524000"/>
            <a:ext cx="1828800" cy="639763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  <a:latin typeface="KG Miss Kindergarten" pitchFamily="2" charset="0"/>
              </a:rPr>
              <a:t>Properties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FFD3D184-17C2-4445-940F-33D9CB3F9B1C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457200" y="2449513"/>
            <a:ext cx="2667000" cy="3951287"/>
          </a:xfrm>
        </p:spPr>
        <p:txBody>
          <a:bodyPr>
            <a:normAutofit lnSpcReduction="10000"/>
          </a:bodyPr>
          <a:lstStyle/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Conductivity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Ductility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Flammability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Hardness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Luster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Malleability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Oxidation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Reactivity with water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Sensitivity to light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 Solubility</a:t>
            </a:r>
          </a:p>
          <a:p>
            <a:pPr marL="457200" indent="-457200">
              <a:buFontTx/>
              <a:buAutoNum type="arabi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 Toxicity</a:t>
            </a:r>
          </a:p>
        </p:txBody>
      </p:sp>
      <p:sp>
        <p:nvSpPr>
          <p:cNvPr id="74758" name="Text Placeholder 4">
            <a:extLst>
              <a:ext uri="{FF2B5EF4-FFF2-40B4-BE49-F238E27FC236}">
                <a16:creationId xmlns:a16="http://schemas.microsoft.com/office/drawing/2014/main" id="{0FDA1182-8EE0-2F4F-92F3-8BCEE8A8EE8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>
          <a:xfrm>
            <a:off x="5105400" y="1524000"/>
            <a:ext cx="1754188" cy="639763"/>
          </a:xfrm>
        </p:spPr>
        <p:txBody>
          <a:bodyPr/>
          <a:lstStyle/>
          <a:p>
            <a:r>
              <a:rPr lang="en-US" altLang="en-US" dirty="0">
                <a:solidFill>
                  <a:schemeClr val="tx1"/>
                </a:solidFill>
                <a:latin typeface="KG Miss Kindergarten" pitchFamily="2" charset="0"/>
              </a:rPr>
              <a:t>Definitions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C2E6BFDE-288D-624D-A1C5-C6C9D64BBE1B}"/>
              </a:ext>
            </a:extLst>
          </p:cNvPr>
          <p:cNvSpPr>
            <a:spLocks noGrp="1" noChangeArrowheads="1"/>
          </p:cNvSpPr>
          <p:nvPr>
            <p:ph sz="quarter" idx="4"/>
          </p:nvPr>
        </p:nvSpPr>
        <p:spPr>
          <a:xfrm>
            <a:off x="3124200" y="2449513"/>
            <a:ext cx="5562600" cy="3951287"/>
          </a:xfrm>
        </p:spPr>
        <p:txBody>
          <a:bodyPr>
            <a:normAutofit lnSpcReduction="10000"/>
          </a:bodyPr>
          <a:lstStyle/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A resistance to being scratched or dented.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reflect light.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be stretched into wires.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catch on fire.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be hammered into a flat sheet.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react with water.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dissolve in a liquid.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be poisonous.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react with oxygen.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change when exposed to light.</a:t>
            </a:r>
          </a:p>
          <a:p>
            <a:pPr marL="457200" indent="-457200">
              <a:buFontTx/>
              <a:buAutoNum type="alphaLcParenR"/>
              <a:defRPr/>
            </a:pPr>
            <a:r>
              <a:rPr lang="en-US" altLang="en-US" sz="1650" dirty="0">
                <a:solidFill>
                  <a:schemeClr val="tx1"/>
                </a:solidFill>
                <a:latin typeface="KG Miss Kindergarten" panose="02000000000000000000" pitchFamily="2" charset="0"/>
              </a:rPr>
              <a:t>The ability to pass electricity or heat through a substance.</a:t>
            </a:r>
          </a:p>
          <a:p>
            <a:pPr marL="457200" indent="-457200">
              <a:buFontTx/>
              <a:buAutoNum type="alphaLcParenR"/>
              <a:defRPr/>
            </a:pPr>
            <a:endParaRPr lang="en-US" altLang="en-US" sz="1650" dirty="0">
              <a:solidFill>
                <a:schemeClr val="bg1"/>
              </a:solidFill>
              <a:latin typeface="KG Miss Kindergarten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BCB38F-21B0-C54C-B9ED-37A7226D62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2438400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DF3FDB-25B0-224E-B8EF-4B1E107000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2703513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C5F032A-AEBD-E142-B2F1-7905193ED9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92350" y="3009900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18807CE-E1A4-DD48-906A-2D81EE7A56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3352800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62FBE1-E091-9043-BA49-C3CB27F312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3632200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EB207F7-2EA1-9943-BBBB-5D524A912B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3914775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3A018B-708A-CC49-82F9-B50094FF0A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4229100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56DF6A-A89F-534C-8655-AA4C1B2EED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4800600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C63197-1DD5-7546-AEE0-57A93529D2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5105400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j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433853-3404-C244-B696-42F1593C99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5410200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1E24C0-ED11-994B-8735-DCB0870D41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0713" y="5695950"/>
            <a:ext cx="457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  <a:latin typeface="KG Miss Kindergarten" pitchFamily="2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1068555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4A4E1-8E39-8D4F-993B-CCA896484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rom liquid fire to sword.mp4">
            <a:hlinkClick r:id="" action="ppaction://media"/>
            <a:extLst>
              <a:ext uri="{FF2B5EF4-FFF2-40B4-BE49-F238E27FC236}">
                <a16:creationId xmlns:a16="http://schemas.microsoft.com/office/drawing/2014/main" id="{17A14F51-E413-B744-BE29-7103B3AB28C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4938"/>
            <a:ext cx="9060765" cy="5092702"/>
          </a:xfrm>
        </p:spPr>
      </p:pic>
    </p:spTree>
    <p:extLst>
      <p:ext uri="{BB962C8B-B14F-4D97-AF65-F5344CB8AC3E}">
        <p14:creationId xmlns:p14="http://schemas.microsoft.com/office/powerpoint/2010/main" val="399086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8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-590490"/>
            <a:ext cx="8228013" cy="1927225"/>
          </a:xfrm>
        </p:spPr>
        <p:txBody>
          <a:bodyPr/>
          <a:lstStyle/>
          <a:p>
            <a:r>
              <a:rPr lang="en-US" dirty="0"/>
              <a:t>The Periodic Table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501" y="1446695"/>
            <a:ext cx="6951133" cy="37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74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elements?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6054" y="2489200"/>
            <a:ext cx="6354593" cy="3530600"/>
          </a:xfrm>
        </p:spPr>
        <p:txBody>
          <a:bodyPr>
            <a:normAutofit/>
          </a:bodyPr>
          <a:lstStyle/>
          <a:p>
            <a:r>
              <a:rPr lang="en-US" sz="3200" dirty="0"/>
              <a:t>An </a:t>
            </a:r>
            <a:r>
              <a:rPr lang="en-US" sz="3200" dirty="0">
                <a:hlinkClick r:id="rId2"/>
              </a:rPr>
              <a:t>element</a:t>
            </a:r>
            <a:r>
              <a:rPr lang="en-US" sz="3200" dirty="0"/>
              <a:t> or chemical element is the simplest form of matter in that it cannot be further broken down using any chemical means. </a:t>
            </a:r>
          </a:p>
        </p:txBody>
      </p:sp>
    </p:spTree>
    <p:extLst>
      <p:ext uri="{BB962C8B-B14F-4D97-AF65-F5344CB8AC3E}">
        <p14:creationId xmlns:p14="http://schemas.microsoft.com/office/powerpoint/2010/main" val="3400123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81" y="2174789"/>
            <a:ext cx="7439359" cy="4361936"/>
          </a:xfrm>
        </p:spPr>
        <p:txBody>
          <a:bodyPr>
            <a:normAutofit/>
          </a:bodyPr>
          <a:lstStyle/>
          <a:p>
            <a:r>
              <a:rPr lang="en-US" sz="2400" dirty="0"/>
              <a:t>A necessary prerequisite to the construction of the periodic table was the </a:t>
            </a:r>
            <a:r>
              <a:rPr lang="en-US" sz="2400" b="1" dirty="0"/>
              <a:t>discovery</a:t>
            </a:r>
            <a:r>
              <a:rPr lang="en-US" sz="2400" dirty="0"/>
              <a:t> of the individual </a:t>
            </a:r>
            <a:r>
              <a:rPr lang="en-US" sz="2400" b="1" dirty="0"/>
              <a:t>elements</a:t>
            </a:r>
            <a:r>
              <a:rPr lang="en-US" sz="2400" dirty="0"/>
              <a:t>. Although </a:t>
            </a:r>
            <a:r>
              <a:rPr lang="en-US" sz="2400" b="1" dirty="0"/>
              <a:t>elements </a:t>
            </a:r>
            <a:r>
              <a:rPr lang="en-US" sz="2400" dirty="0"/>
              <a:t>such as gold, silver, tin, copper, lead and mercury have been known since antiquity, the </a:t>
            </a:r>
            <a:r>
              <a:rPr lang="en-US" sz="2400" b="1" dirty="0"/>
              <a:t>first</a:t>
            </a:r>
            <a:r>
              <a:rPr lang="en-US" sz="2400" dirty="0"/>
              <a:t> scientific </a:t>
            </a:r>
            <a:r>
              <a:rPr lang="en-US" sz="2400" b="1" dirty="0"/>
              <a:t>discovery</a:t>
            </a:r>
            <a:r>
              <a:rPr lang="en-US" sz="2400" dirty="0"/>
              <a:t> of an </a:t>
            </a:r>
            <a:r>
              <a:rPr lang="en-US" sz="2400" b="1" dirty="0"/>
              <a:t>element </a:t>
            </a:r>
            <a:r>
              <a:rPr lang="en-US" sz="2400" dirty="0"/>
              <a:t>occurred in 1649 when Hennig Brand </a:t>
            </a:r>
            <a:r>
              <a:rPr lang="en-US" sz="2400" b="1" dirty="0"/>
              <a:t>discovered</a:t>
            </a:r>
            <a:r>
              <a:rPr lang="en-US" sz="2400" dirty="0"/>
              <a:t> phosphorous.</a:t>
            </a:r>
          </a:p>
          <a:p>
            <a:r>
              <a:rPr lang="en-US" dirty="0"/>
              <a:t>New elements named in June 2016. 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Ununtrium</a:t>
            </a:r>
            <a:r>
              <a:rPr lang="en-US" dirty="0"/>
              <a:t> (</a:t>
            </a:r>
            <a:r>
              <a:rPr lang="en-US" dirty="0" err="1"/>
              <a:t>Uut</a:t>
            </a:r>
            <a:r>
              <a:rPr lang="en-US" dirty="0"/>
              <a:t>), </a:t>
            </a:r>
            <a:r>
              <a:rPr lang="en-US" dirty="0" err="1"/>
              <a:t>ununpentium</a:t>
            </a:r>
            <a:r>
              <a:rPr lang="en-US" dirty="0"/>
              <a:t> (</a:t>
            </a:r>
            <a:r>
              <a:rPr lang="en-US" dirty="0" err="1"/>
              <a:t>Uup</a:t>
            </a:r>
            <a:r>
              <a:rPr lang="en-US" dirty="0"/>
              <a:t>), </a:t>
            </a:r>
            <a:r>
              <a:rPr lang="en-US" dirty="0" err="1"/>
              <a:t>ununseptium</a:t>
            </a:r>
            <a:r>
              <a:rPr lang="en-US" dirty="0"/>
              <a:t> (</a:t>
            </a:r>
            <a:r>
              <a:rPr lang="en-US" dirty="0" err="1"/>
              <a:t>Uus</a:t>
            </a:r>
            <a:r>
              <a:rPr lang="en-US" dirty="0"/>
              <a:t>), and </a:t>
            </a:r>
            <a:r>
              <a:rPr lang="en-US" dirty="0" err="1"/>
              <a:t>ununoctium</a:t>
            </a:r>
            <a:r>
              <a:rPr lang="en-US" dirty="0"/>
              <a:t> (</a:t>
            </a:r>
            <a:r>
              <a:rPr lang="en-US" dirty="0" err="1"/>
              <a:t>Uuo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14338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00681"/>
            <a:ext cx="5622766" cy="4230178"/>
          </a:xfrm>
        </p:spPr>
        <p:txBody>
          <a:bodyPr>
            <a:normAutofit/>
          </a:bodyPr>
          <a:lstStyle/>
          <a:p>
            <a:r>
              <a:rPr lang="en-US" b="1" dirty="0"/>
              <a:t>In 1869, the Russian chemist Dmitri Mendeleev started to develop the periodic table.</a:t>
            </a:r>
          </a:p>
          <a:p>
            <a:r>
              <a:rPr lang="en-US" sz="3200" b="1" dirty="0">
                <a:solidFill>
                  <a:srgbClr val="00B0F0"/>
                </a:solidFill>
              </a:rPr>
              <a:t>the chemical elements are arranged by atomic mass.</a:t>
            </a:r>
          </a:p>
          <a:p>
            <a:r>
              <a:rPr lang="en-US" b="1" dirty="0"/>
              <a:t>He predicted the discovery of other elements and left spaces for the periodic table for them.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1494" y="2496705"/>
            <a:ext cx="2649842" cy="248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740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-590490"/>
            <a:ext cx="8228013" cy="1927225"/>
          </a:xfrm>
        </p:spPr>
        <p:txBody>
          <a:bodyPr/>
          <a:lstStyle/>
          <a:p>
            <a:r>
              <a:rPr lang="en-US" dirty="0"/>
              <a:t>The Periodic Table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501" y="1446695"/>
            <a:ext cx="6951133" cy="37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745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  <MediaLengthInSeconds xmlns="8f659357-f805-491c-ad0b-5621b2de6466" xsi:nil="true"/>
  </documentManagement>
</p:properties>
</file>

<file path=customXml/itemProps1.xml><?xml version="1.0" encoding="utf-8"?>
<ds:datastoreItem xmlns:ds="http://schemas.openxmlformats.org/officeDocument/2006/customXml" ds:itemID="{760FA2DC-B869-445D-B17A-FD23878EF9BE}"/>
</file>

<file path=customXml/itemProps2.xml><?xml version="1.0" encoding="utf-8"?>
<ds:datastoreItem xmlns:ds="http://schemas.openxmlformats.org/officeDocument/2006/customXml" ds:itemID="{C74D87A4-AF12-4DCB-973A-E29ADB12ED48}"/>
</file>

<file path=customXml/itemProps3.xml><?xml version="1.0" encoding="utf-8"?>
<ds:datastoreItem xmlns:ds="http://schemas.openxmlformats.org/officeDocument/2006/customXml" ds:itemID="{73D162A7-2B5C-495F-BF6A-06850C6E29EA}"/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5245</TotalTime>
  <Words>712</Words>
  <Application>Microsoft Macintosh PowerPoint</Application>
  <PresentationFormat>On-screen Show (4:3)</PresentationFormat>
  <Paragraphs>95</Paragraphs>
  <Slides>14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Century Gothic</vt:lpstr>
      <vt:lpstr>KBPlanetEarth</vt:lpstr>
      <vt:lpstr>KG Miss Kindergarten</vt:lpstr>
      <vt:lpstr>Wingdings 3</vt:lpstr>
      <vt:lpstr>Ion Boardroom</vt:lpstr>
      <vt:lpstr>The Periodic Table</vt:lpstr>
      <vt:lpstr> Match the following definitions with the correct property. </vt:lpstr>
      <vt:lpstr> Match the following definitions with the correct property. </vt:lpstr>
      <vt:lpstr>PowerPoint Presentation</vt:lpstr>
      <vt:lpstr>The Periodic Table </vt:lpstr>
      <vt:lpstr>What are elements?</vt:lpstr>
      <vt:lpstr>FACTS!</vt:lpstr>
      <vt:lpstr>History </vt:lpstr>
      <vt:lpstr>The Periodic Table </vt:lpstr>
      <vt:lpstr>What is the Periodic Table?</vt:lpstr>
      <vt:lpstr>What is the Periodic Table?</vt:lpstr>
      <vt:lpstr>What are elements?</vt:lpstr>
      <vt:lpstr>Element Classification</vt:lpstr>
      <vt:lpstr>Just how small is an atom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Periodic Table</dc:title>
  <dc:subject/>
  <dc:creator>Katie McBride</dc:creator>
  <cp:keywords/>
  <dc:description/>
  <cp:lastModifiedBy>BURNS Sandra [Southern River College]</cp:lastModifiedBy>
  <cp:revision>21</cp:revision>
  <dcterms:created xsi:type="dcterms:W3CDTF">2016-07-27T11:16:51Z</dcterms:created>
  <dcterms:modified xsi:type="dcterms:W3CDTF">2020-06-19T04:51:55Z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xd_ProgID">
    <vt:lpwstr/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